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Lato Light"/>
      <p:regular r:id="rId32"/>
      <p:bold r:id="rId33"/>
      <p:italic r:id="rId34"/>
      <p:boldItalic r:id="rId35"/>
    </p:embeddedFont>
    <p:embeddedFont>
      <p:font typeface="Nanum Gothic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77">
          <p15:clr>
            <a:srgbClr val="9AA0A6"/>
          </p15:clr>
        </p15:guide>
        <p15:guide id="2" pos="42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7"/>
        <p:guide pos="426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atoLight-bold.fntdata"/><Relationship Id="rId10" Type="http://schemas.openxmlformats.org/officeDocument/2006/relationships/slide" Target="slides/slide5.xml"/><Relationship Id="rId32" Type="http://schemas.openxmlformats.org/officeDocument/2006/relationships/font" Target="fonts/LatoLight-regular.fntdata"/><Relationship Id="rId13" Type="http://schemas.openxmlformats.org/officeDocument/2006/relationships/slide" Target="slides/slide8.xml"/><Relationship Id="rId35" Type="http://schemas.openxmlformats.org/officeDocument/2006/relationships/font" Target="fonts/Lato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LatoLight-italic.fntdata"/><Relationship Id="rId15" Type="http://schemas.openxmlformats.org/officeDocument/2006/relationships/slide" Target="slides/slide10.xml"/><Relationship Id="rId37" Type="http://schemas.openxmlformats.org/officeDocument/2006/relationships/font" Target="fonts/NanumGothic-bold.fntdata"/><Relationship Id="rId14" Type="http://schemas.openxmlformats.org/officeDocument/2006/relationships/slide" Target="slides/slide9.xml"/><Relationship Id="rId36" Type="http://schemas.openxmlformats.org/officeDocument/2006/relationships/font" Target="fonts/NanumGothic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이번 시간은 데이터 수집에 대해서 알아보는 시간을 가질 겁니다. 먼저 상식적으로 이론적인 이야기를 먼저 하고, 전체적인 큰 맥락에서 개념을 잡고, 용어를 익힌 후에 실습을 하도록 하겠습니다.</a:t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a7a915da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11" name="Google Shape;111;g8a7a915da3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a7a915da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18" name="Google Shape;118;g8a7a915da3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a7a915da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27" name="Google Shape;127;g8a7a915da3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a7a915da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34" name="Google Shape;134;g8a7a915da3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a7a915da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41" name="Google Shape;141;g8a7a915da3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a7a915da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148" name="Google Shape;148;g8a7a915da3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a7a915da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54" name="Google Shape;154;g8a7a915da3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a7a915da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61" name="Google Shape;161;g8a7a915da3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a7a915da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68" name="Google Shape;168;g8a7a915da3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a7a915da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75" name="Google Shape;175;g8a7a915da3_0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59a66f74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49" name="Google Shape;49;g59a66f7461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a7a915da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82" name="Google Shape;182;g8a7a915da3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a7a915da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89" name="Google Shape;189;g8a7a915da3_0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a9efd42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96" name="Google Shape;196;g8a9efd421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a9efd421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05" name="Google Shape;205;g8a9efd4219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a9efd421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12" name="Google Shape;212;g8a9efd4219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a9efd421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20" name="Google Shape;220;g8a9efd4219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a9efd421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27" name="Google Shape;227;g8a9efd4219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90c045a43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5" name="Google Shape;55;g890c045a43_0_7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92e4c14e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2" name="Google Shape;62;g892e4c14e0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a7a915ee5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70" name="Google Shape;70;g8a7a915ee5_8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a7a915d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78" name="Google Shape;78;g8a7a915da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a7a915da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86" name="Google Shape;86;g8a7a915da3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a7a915da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95" name="Google Shape;95;g8a7a915da3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a7a915da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03" name="Google Shape;103;g8a7a915da3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 1">
  <p:cSld name="1_제목 슬라이드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1_제목 슬라이드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 1">
  <p:cSld name="TITLE_ONL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_page_form">
  <p:cSld name="1 Master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5569" y="4877542"/>
            <a:ext cx="577136" cy="19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anum Gothic"/>
              <a:buNone/>
              <a:defRPr b="1" i="0" sz="2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b="0"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b="0" i="0" sz="1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b="0"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7" name="Google Shape;17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Google Shape;1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21" name="Google Shape;21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xgboost.readthedocs.io/en/latest/python/python_api.html#module-xgboost.sklearn" TargetMode="External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kr.akinator.com/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kr.akinator.com/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ctrTitle"/>
          </p:nvPr>
        </p:nvSpPr>
        <p:spPr>
          <a:xfrm>
            <a:off x="8941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머신러닝 알고리즘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Decision Tree</a:t>
            </a:r>
            <a:endParaRPr/>
          </a:p>
        </p:txBody>
      </p:sp>
      <p:sp>
        <p:nvSpPr>
          <p:cNvPr id="114" name="Google Shape;114;p1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275" y="1052600"/>
            <a:ext cx="6191921" cy="33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Decision Tree</a:t>
            </a:r>
            <a:endParaRPr/>
          </a:p>
        </p:txBody>
      </p:sp>
      <p:sp>
        <p:nvSpPr>
          <p:cNvPr id="121" name="Google Shape;121;p1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970075" y="956100"/>
            <a:ext cx="2987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Decision Tree의 규제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991025" y="1486525"/>
            <a:ext cx="40548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Prunning - 가지치기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989" y="2383300"/>
            <a:ext cx="6360023" cy="19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Decision Tree</a:t>
            </a:r>
            <a:endParaRPr/>
          </a:p>
        </p:txBody>
      </p:sp>
      <p:sp>
        <p:nvSpPr>
          <p:cNvPr id="130" name="Google Shape;130;p1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1037675" y="1223175"/>
            <a:ext cx="7068600" cy="28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Nanum Gothic"/>
                <a:ea typeface="Nanum Gothic"/>
                <a:cs typeface="Nanum Gothic"/>
                <a:sym typeface="Nanum Gothic"/>
              </a:rPr>
              <a:t>MultiPlayer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Decision Tree는 기본적으로 Regression과 Classification 모두 가능하다.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700">
                <a:solidFill>
                  <a:schemeClr val="dk1"/>
                </a:solidFill>
              </a:rPr>
              <a:t>						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Regression은 leaf에 놓인 데이터들의 Y값(Target-Value)의 평균값(average)를 예측값으로 하고, Classification은 leaf에 놓인 데이터들의 Y값(Target-Value)의 최빈값을 예측값으로 한다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700">
                <a:solidFill>
                  <a:schemeClr val="dk1"/>
                </a:solidFill>
              </a:rPr>
              <a:t>					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				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Sklearn에서의 Decision Tree</a:t>
            </a:r>
            <a:endParaRPr/>
          </a:p>
        </p:txBody>
      </p:sp>
      <p:sp>
        <p:nvSpPr>
          <p:cNvPr id="137" name="Google Shape;137;p1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2924175" y="12980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12529"/>
                </a:solidFill>
                <a:highlight>
                  <a:srgbClr val="F8F8F8"/>
                </a:highlight>
              </a:rPr>
              <a:t>[하이퍼파라미터]</a:t>
            </a:r>
            <a:endParaRPr b="1">
              <a:solidFill>
                <a:srgbClr val="212529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12529"/>
                </a:solidFill>
                <a:highlight>
                  <a:srgbClr val="F8F8F8"/>
                </a:highlight>
              </a:rPr>
              <a:t> </a:t>
            </a:r>
            <a:r>
              <a:rPr i="1" lang="ko-KR" sz="1200">
                <a:solidFill>
                  <a:srgbClr val="212529"/>
                </a:solidFill>
              </a:rPr>
              <a:t>max_depth=None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Decision Tree</a:t>
            </a:r>
            <a:endParaRPr/>
          </a:p>
        </p:txBody>
      </p:sp>
      <p:sp>
        <p:nvSpPr>
          <p:cNvPr id="144" name="Google Shape;144;p2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1037675" y="1306025"/>
            <a:ext cx="7068600" cy="28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Nanum Gothic"/>
                <a:ea typeface="Nanum Gothic"/>
                <a:cs typeface="Nanum Gothic"/>
                <a:sym typeface="Nanum Gothic"/>
              </a:rPr>
              <a:t>Ensemble</a:t>
            </a:r>
            <a:r>
              <a:rPr lang="ko-KR" sz="1100">
                <a:solidFill>
                  <a:schemeClr val="dk1"/>
                </a:solidFill>
              </a:rPr>
              <a:t>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Ensemble이란 약한 학습기를 </a:t>
            </a:r>
            <a:r>
              <a:rPr b="1" lang="ko-KR" sz="1300">
                <a:solidFill>
                  <a:schemeClr val="dk1"/>
                </a:solidFill>
              </a:rPr>
              <a:t>여러개를 합쳐 강한 학습기</a:t>
            </a:r>
            <a:r>
              <a:rPr lang="ko-KR" sz="1300">
                <a:solidFill>
                  <a:schemeClr val="dk1"/>
                </a:solidFill>
              </a:rPr>
              <a:t>를 만든다는 개념이다.</a:t>
            </a:r>
            <a:r>
              <a:rPr lang="ko-KR" sz="600">
                <a:solidFill>
                  <a:schemeClr val="dk1"/>
                </a:solidFill>
              </a:rPr>
              <a:t>	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</a:rPr>
              <a:t>❖ Ensemble의 분류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방법론에 따라 </a:t>
            </a:r>
            <a:r>
              <a:rPr b="1" lang="ko-KR" sz="1300">
                <a:solidFill>
                  <a:schemeClr val="dk1"/>
                </a:solidFill>
              </a:rPr>
              <a:t>Bagging(배깅)과 Boosting(부스팅)</a:t>
            </a:r>
            <a:r>
              <a:rPr lang="ko-KR" sz="1300">
                <a:solidFill>
                  <a:schemeClr val="dk1"/>
                </a:solidFill>
              </a:rPr>
              <a:t>으로 분류한다.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</a:rPr>
              <a:t>Bagging은 단순하게 약한 학습기를 독립적으로 합치는 것</a:t>
            </a:r>
            <a:r>
              <a:rPr lang="ko-KR" sz="1300">
                <a:solidFill>
                  <a:schemeClr val="dk1"/>
                </a:solidFill>
              </a:rPr>
              <a:t>으로 말하고, (Voting)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</a:rPr>
              <a:t>Boosting은 연계적으로 이전 학습기를 다음 학습기로 업데이트</a:t>
            </a:r>
            <a:r>
              <a:rPr lang="ko-KR" sz="1300">
                <a:solidFill>
                  <a:schemeClr val="dk1"/>
                </a:solidFill>
              </a:rPr>
              <a:t>하는 방식으로 합친다고 생각하면 된다.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dk1"/>
                </a:solidFill>
              </a:rPr>
              <a:t>					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chemeClr val="dk1"/>
                </a:solidFill>
              </a:rPr>
              <a:t>				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Ensemble</a:t>
            </a:r>
            <a:endParaRPr/>
          </a:p>
        </p:txBody>
      </p:sp>
      <p:sp>
        <p:nvSpPr>
          <p:cNvPr id="151" name="Google Shape;151;p21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앙상블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Bagging</a:t>
            </a:r>
            <a:endParaRPr/>
          </a:p>
        </p:txBody>
      </p:sp>
      <p:sp>
        <p:nvSpPr>
          <p:cNvPr id="157" name="Google Shape;157;p2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sp>
        <p:nvSpPr>
          <p:cNvPr id="158" name="Google Shape;158;p22"/>
          <p:cNvSpPr txBox="1"/>
          <p:nvPr/>
        </p:nvSpPr>
        <p:spPr>
          <a:xfrm>
            <a:off x="1037675" y="1248675"/>
            <a:ext cx="7068600" cy="28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Nanum Gothic"/>
                <a:ea typeface="Nanum Gothic"/>
                <a:cs typeface="Nanum Gothic"/>
                <a:sym typeface="Nanum Gothic"/>
              </a:rPr>
              <a:t>Bagging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100">
                <a:solidFill>
                  <a:schemeClr val="dk1"/>
                </a:solidFill>
              </a:rPr>
              <a:t>(Bootstrap Aggregating)</a:t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</a:rPr>
            </a:br>
            <a:r>
              <a:rPr b="1" lang="ko-KR" sz="1200">
                <a:solidFill>
                  <a:schemeClr val="dk1"/>
                </a:solidFill>
              </a:rPr>
              <a:t>Bagging</a:t>
            </a:r>
            <a:r>
              <a:rPr lang="ko-KR" sz="1200">
                <a:solidFill>
                  <a:schemeClr val="dk1"/>
                </a:solidFill>
              </a:rPr>
              <a:t>이란 Bootstrap aggregating을 줄인 말이다.</a:t>
            </a:r>
            <a:r>
              <a:rPr lang="ko-KR" sz="500">
                <a:solidFill>
                  <a:schemeClr val="dk1"/>
                </a:solidFill>
              </a:rPr>
              <a:t>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❖ Bootstrap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원본 데이터 집단으로부터 원본과 유사한 새로운 데이터 집단을 추출하는 것이다.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❖ Aggregate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‘모으다’, ‘합치다’라는 의미이다.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		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즉, Bagging이란 여러개의 원본과 유사한 새로운 데이터 집단을 학습시켜 합치는 것을 말한다.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dk1"/>
                </a:solidFill>
              </a:rPr>
              <a:t>					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chemeClr val="dk1"/>
                </a:solidFill>
              </a:rPr>
              <a:t>				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Bagging</a:t>
            </a:r>
            <a:endParaRPr/>
          </a:p>
        </p:txBody>
      </p:sp>
      <p:sp>
        <p:nvSpPr>
          <p:cNvPr id="164" name="Google Shape;164;p2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600" y="1227602"/>
            <a:ext cx="7084801" cy="29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Bagging</a:t>
            </a:r>
            <a:endParaRPr/>
          </a:p>
        </p:txBody>
      </p:sp>
      <p:sp>
        <p:nvSpPr>
          <p:cNvPr id="171" name="Google Shape;171;p2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1037675" y="1248675"/>
            <a:ext cx="7068600" cy="28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Nanum Gothic"/>
                <a:ea typeface="Nanum Gothic"/>
                <a:cs typeface="Nanum Gothic"/>
                <a:sym typeface="Nanum Gothic"/>
              </a:rPr>
              <a:t>Aggregating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100">
                <a:solidFill>
                  <a:schemeClr val="dk1"/>
                </a:solidFill>
              </a:rPr>
              <a:t>(Average of frequency)</a:t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 	 	 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부트스트랩으로 각각의 다른 샘플데이터가 만들어졌다.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데이터가 유사하지만, 서로 다르기 때문에 </a:t>
            </a:r>
            <a:r>
              <a:rPr b="1" lang="ko-KR" sz="1200">
                <a:solidFill>
                  <a:schemeClr val="dk1"/>
                </a:solidFill>
              </a:rPr>
              <a:t>약한 학습기(Decision tree)의 결과도 서로 다르게 나올 가능성이 높다.</a:t>
            </a:r>
            <a:endParaRPr b="1"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Aggregating이란 서로 다른 약한 학습기(Decision Tree)의 예측값을 합치는 것</a:t>
            </a:r>
            <a:r>
              <a:rPr lang="ko-KR" sz="1200">
                <a:solidFill>
                  <a:schemeClr val="dk1"/>
                </a:solidFill>
              </a:rPr>
              <a:t>을 말한다. </a:t>
            </a:r>
            <a:br>
              <a:rPr lang="ko-KR" sz="1200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회귀분석은 평균을 내면 되고, 분류는 빈도수를 계산하면 된다.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	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dk1"/>
                </a:solidFill>
              </a:rPr>
              <a:t>					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chemeClr val="dk1"/>
                </a:solidFill>
              </a:rPr>
              <a:t>				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Bagging</a:t>
            </a:r>
            <a:endParaRPr/>
          </a:p>
        </p:txBody>
      </p:sp>
      <p:sp>
        <p:nvSpPr>
          <p:cNvPr id="178" name="Google Shape;178;p2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sp>
        <p:nvSpPr>
          <p:cNvPr id="179" name="Google Shape;179;p25"/>
          <p:cNvSpPr txBox="1"/>
          <p:nvPr/>
        </p:nvSpPr>
        <p:spPr>
          <a:xfrm>
            <a:off x="1037675" y="1248675"/>
            <a:ext cx="7068600" cy="28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Nanum Gothic"/>
                <a:ea typeface="Nanum Gothic"/>
                <a:cs typeface="Nanum Gothic"/>
                <a:sym typeface="Nanum Gothic"/>
              </a:rPr>
              <a:t>Random Forest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100">
                <a:solidFill>
                  <a:schemeClr val="dk1"/>
                </a:solidFill>
              </a:rPr>
              <a:t>(Sets of Tree)</a:t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 	 	 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				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		</a:t>
            </a:r>
            <a:endParaRPr sz="5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-KR" sz="1200">
                <a:solidFill>
                  <a:schemeClr val="dk1"/>
                </a:solidFill>
              </a:rPr>
              <a:t>나무가 모이면 숲이 된다.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부트스트랩으로 만들어진 여러 샘플 데이터를 가지고,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여러번의 </a:t>
            </a:r>
            <a:r>
              <a:rPr b="1" lang="ko-KR" sz="1200">
                <a:solidFill>
                  <a:schemeClr val="dk1"/>
                </a:solidFill>
              </a:rPr>
              <a:t>Decision Tree를 수행한다음 이를 Aggregation하는 것이 Random Forest</a:t>
            </a:r>
            <a:r>
              <a:rPr lang="ko-KR" sz="1200">
                <a:solidFill>
                  <a:schemeClr val="dk1"/>
                </a:solidFill>
              </a:rPr>
              <a:t>이다.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1. 학습 데이터 N개로부터 중복을 허용하여 무작위로 샘플 데이터 N개를 추출한다.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2. 샘플 데이터에서 중복을 허용하지 않고, 무작위로 X 값(input feature) d개를 선택한다.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3. d개의 feature에 대해 Decision Tree를 수행한다.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4. 위의 1-3 과정을 K번 수행한다.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dk1"/>
                </a:solidFill>
              </a:rPr>
              <a:t>					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chemeClr val="dk1"/>
                </a:solidFill>
              </a:rPr>
              <a:t>				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Decision Tree</a:t>
            </a:r>
            <a:endParaRPr/>
          </a:p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결</a:t>
            </a:r>
            <a:r>
              <a:rPr lang="ko-KR"/>
              <a:t>정 트리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/>
              <a:t>Ada Boost</a:t>
            </a:r>
            <a:endParaRPr/>
          </a:p>
        </p:txBody>
      </p:sp>
      <p:sp>
        <p:nvSpPr>
          <p:cNvPr id="185" name="Google Shape;185;p2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1037675" y="1248675"/>
            <a:ext cx="70686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Nanum Gothic"/>
                <a:ea typeface="Nanum Gothic"/>
                <a:cs typeface="Nanum Gothic"/>
                <a:sym typeface="Nanum Gothic"/>
              </a:rPr>
              <a:t>Boosting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100">
                <a:solidFill>
                  <a:schemeClr val="dk1"/>
                </a:solidFill>
              </a:rPr>
              <a:t>(“More error, More weight”)</a:t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 	 	 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❖ Bagging과의 공통점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-KR" sz="1200">
                <a:solidFill>
                  <a:schemeClr val="dk1"/>
                </a:solidFill>
              </a:rPr>
              <a:t>원본 데이터 집단으로부터 원본과 유사한 새로운 데이터 집단을 K번 추출하여 K번의 약학습기 학습을 진행한다.</a:t>
            </a:r>
            <a:r>
              <a:rPr lang="ko-KR" sz="200">
                <a:solidFill>
                  <a:schemeClr val="dk1"/>
                </a:solidFill>
              </a:rPr>
              <a:t>					</a:t>
            </a: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❖ 차이점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Bagging은 K번의 샘플링을 독립적으로 수행하지만, Boosting은 순차적으로 먼저 진행한 샘플링을 통해 먼저 학습한다. 학습한 결과에서 </a:t>
            </a:r>
            <a:r>
              <a:rPr b="1" lang="ko-KR" sz="1200">
                <a:solidFill>
                  <a:schemeClr val="dk1"/>
                </a:solidFill>
              </a:rPr>
              <a:t>오차가 발생한 데이터에 가중치를 더 강하게</a:t>
            </a:r>
            <a:r>
              <a:rPr lang="ko-KR" sz="1200">
                <a:solidFill>
                  <a:schemeClr val="dk1"/>
                </a:solidFill>
              </a:rPr>
              <a:t> 준다음, 다음 샘플링을 수행한다. 즉, </a:t>
            </a:r>
            <a:r>
              <a:rPr b="1" lang="ko-KR" sz="1200">
                <a:solidFill>
                  <a:schemeClr val="dk1"/>
                </a:solidFill>
              </a:rPr>
              <a:t>오차가 발생했던 데이터가 다음 번에 또 뽑힌다면 또 틀리지는 않도록 학습</a:t>
            </a:r>
            <a:r>
              <a:rPr lang="ko-KR" sz="1200">
                <a:solidFill>
                  <a:schemeClr val="dk1"/>
                </a:solidFill>
              </a:rPr>
              <a:t>한다는 의미다.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-KR" sz="200">
                <a:solidFill>
                  <a:schemeClr val="dk1"/>
                </a:solidFill>
              </a:rPr>
              <a:t>					</a:t>
            </a: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200">
                <a:solidFill>
                  <a:schemeClr val="dk1"/>
                </a:solidFill>
              </a:rPr>
              <a:t>				</a:t>
            </a: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200">
                <a:solidFill>
                  <a:schemeClr val="dk1"/>
                </a:solidFill>
              </a:rPr>
              <a:t>			</a:t>
            </a: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200">
                <a:solidFill>
                  <a:schemeClr val="dk1"/>
                </a:solidFill>
              </a:rPr>
              <a:t>		</a:t>
            </a: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200">
                <a:solidFill>
                  <a:schemeClr val="dk1"/>
                </a:solidFill>
              </a:rPr>
              <a:t>		</a:t>
            </a: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00">
                <a:solidFill>
                  <a:schemeClr val="dk1"/>
                </a:solidFill>
              </a:rPr>
              <a:t>					</a:t>
            </a:r>
            <a:endParaRPr sz="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">
                <a:solidFill>
                  <a:schemeClr val="dk1"/>
                </a:solidFill>
              </a:rPr>
              <a:t>				</a:t>
            </a:r>
            <a:endParaRPr sz="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">
                <a:solidFill>
                  <a:schemeClr val="dk1"/>
                </a:solidFill>
              </a:rPr>
              <a:t>			</a:t>
            </a:r>
            <a:endParaRPr sz="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">
                <a:solidFill>
                  <a:schemeClr val="dk1"/>
                </a:solidFill>
              </a:rPr>
              <a:t>		</a:t>
            </a:r>
            <a:endParaRPr sz="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Ada Boost</a:t>
            </a:r>
            <a:endParaRPr/>
          </a:p>
        </p:txBody>
      </p:sp>
      <p:sp>
        <p:nvSpPr>
          <p:cNvPr id="192" name="Google Shape;192;p2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sp>
        <p:nvSpPr>
          <p:cNvPr id="193" name="Google Shape;193;p27"/>
          <p:cNvSpPr txBox="1"/>
          <p:nvPr/>
        </p:nvSpPr>
        <p:spPr>
          <a:xfrm>
            <a:off x="1037700" y="879000"/>
            <a:ext cx="7068600" cy="3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Nanum Gothic"/>
                <a:ea typeface="Nanum Gothic"/>
                <a:cs typeface="Nanum Gothic"/>
                <a:sym typeface="Nanum Gothic"/>
              </a:rPr>
              <a:t>AdaBoost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100">
                <a:solidFill>
                  <a:schemeClr val="dk1"/>
                </a:solidFill>
              </a:rPr>
              <a:t>(“Adaptive Boosting”) - 교재</a:t>
            </a:r>
            <a:r>
              <a:rPr i="1" lang="ko-KR" sz="1100">
                <a:solidFill>
                  <a:schemeClr val="dk1"/>
                </a:solidFill>
              </a:rPr>
              <a:t> 280 참조</a:t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">
                <a:solidFill>
                  <a:schemeClr val="dk1"/>
                </a:solidFill>
              </a:rPr>
              <a:t>		 	 	 		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Adaptive Boosting, AdaBoost는 Decision Tree의 Boosting 모델 중 가장 표준이 되는 모델이다.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1. 학습 데이터 N개로부터 중복을 허용하여 무작위로 샘플 데이터 N개를 추출한다. 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2. 샘플 데이터에서 중복을 허용하지 않고, 무작위로 X 값(input feature) d개를 선택한다. 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3. d개의 feature에 대해 Decision Tree를 수행한다. 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4. 오차가 발생한 데이터가 샘플링할 때 더욱 잘 추출되도록 가중치를 부여한다. 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5. 위의 1-3 과정을 K번 수행한다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200">
                <a:solidFill>
                  <a:schemeClr val="dk1"/>
                </a:solidFill>
              </a:rPr>
              <a:t>					</a:t>
            </a: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200">
                <a:solidFill>
                  <a:schemeClr val="dk1"/>
                </a:solidFill>
              </a:rPr>
              <a:t>				</a:t>
            </a: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200">
                <a:solidFill>
                  <a:schemeClr val="dk1"/>
                </a:solidFill>
              </a:rPr>
              <a:t>			</a:t>
            </a: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200">
                <a:solidFill>
                  <a:schemeClr val="dk1"/>
                </a:solidFill>
              </a:rPr>
              <a:t>		</a:t>
            </a: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200">
                <a:solidFill>
                  <a:schemeClr val="dk1"/>
                </a:solidFill>
              </a:rPr>
              <a:t>		</a:t>
            </a: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00">
                <a:solidFill>
                  <a:schemeClr val="dk1"/>
                </a:solidFill>
              </a:rPr>
              <a:t>					</a:t>
            </a:r>
            <a:endParaRPr sz="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">
                <a:solidFill>
                  <a:schemeClr val="dk1"/>
                </a:solidFill>
              </a:rPr>
              <a:t>				</a:t>
            </a:r>
            <a:endParaRPr sz="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">
                <a:solidFill>
                  <a:schemeClr val="dk1"/>
                </a:solidFill>
              </a:rPr>
              <a:t>			</a:t>
            </a:r>
            <a:endParaRPr sz="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">
                <a:solidFill>
                  <a:schemeClr val="dk1"/>
                </a:solidFill>
              </a:rPr>
              <a:t>		</a:t>
            </a:r>
            <a:endParaRPr sz="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Sklearn에서</a:t>
            </a:r>
            <a:r>
              <a:rPr lang="ko-KR"/>
              <a:t>의 AdaBoost</a:t>
            </a:r>
            <a:endParaRPr/>
          </a:p>
        </p:txBody>
      </p:sp>
      <p:sp>
        <p:nvSpPr>
          <p:cNvPr id="199" name="Google Shape;199;p2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6675"/>
            <a:ext cx="8839197" cy="756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72195"/>
            <a:ext cx="8839201" cy="84620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314050" y="2638050"/>
            <a:ext cx="85212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Adaboost도 앙상블 방법이기에 base_estimator를 넣어줘야한다.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앙상블이란 용어 자체는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특정한 모델을 지칭하지 않음을 기억하자.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[hyper parameter]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n_estimators: 예측기 개수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learning_rate: 학습률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Gradient Boosting</a:t>
            </a:r>
            <a:endParaRPr/>
          </a:p>
        </p:txBody>
      </p:sp>
      <p:sp>
        <p:nvSpPr>
          <p:cNvPr id="208" name="Google Shape;208;p2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sp>
        <p:nvSpPr>
          <p:cNvPr id="209" name="Google Shape;209;p29"/>
          <p:cNvSpPr txBox="1"/>
          <p:nvPr/>
        </p:nvSpPr>
        <p:spPr>
          <a:xfrm>
            <a:off x="314050" y="998000"/>
            <a:ext cx="85212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AdaBoost 는 높은 Weight를 가지는 data point가 있으면 성능이 크게 떨어진다.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Gradient Boosting은 Adaboost처럼 반복마다 데이터 셋의 가중치를 수정하는 대신 이전 예측 모델에서 계산된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Residual Cost(잔여 오차)를 경사하강법으로 새로운 예측 모델을 학습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시킨다.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❖ GradientBoosting updated: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subsampling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하나의 트리를 학습할 때, 학습 데이터 중 일부 (대체적으로 0.5~0.7) 만을 무작위로 추출하여 학습한다.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overfitting을 개선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하였다.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sklearn에서</a:t>
            </a:r>
            <a:r>
              <a:rPr lang="ko-KR"/>
              <a:t>의 Gradiant Boosting</a:t>
            </a:r>
            <a:endParaRPr/>
          </a:p>
        </p:txBody>
      </p:sp>
      <p:sp>
        <p:nvSpPr>
          <p:cNvPr id="215" name="Google Shape;215;p3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475" y="939725"/>
            <a:ext cx="7149002" cy="113595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394200" y="2191400"/>
            <a:ext cx="85212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[hyper parameter]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n_estimators: 예측기 개수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learning_rate: 학습률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subsample: 몇개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를 사용하여 할 것인가.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+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다른 트리 기반 모델(random forest 등)과 동일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XGBoost</a:t>
            </a:r>
            <a:endParaRPr/>
          </a:p>
        </p:txBody>
      </p:sp>
      <p:sp>
        <p:nvSpPr>
          <p:cNvPr id="223" name="Google Shape;223;p3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sp>
        <p:nvSpPr>
          <p:cNvPr id="224" name="Google Shape;224;p31"/>
          <p:cNvSpPr txBox="1"/>
          <p:nvPr/>
        </p:nvSpPr>
        <p:spPr>
          <a:xfrm>
            <a:off x="314050" y="998000"/>
            <a:ext cx="85212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Gradient Boosing은 정확도는 꽤 높지만, 오래 걸린다. (병렬처리가 힘들어서.)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(사실 부스팅 개념이 학습에 오래걸린다.)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→ 이러한 Tree를 구성할 때, 병렬처리를 이용하여 개선한 모델이 XGBOOST이다.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XGBoost with sklearn</a:t>
            </a:r>
            <a:endParaRPr/>
          </a:p>
        </p:txBody>
      </p:sp>
      <p:sp>
        <p:nvSpPr>
          <p:cNvPr id="230" name="Google Shape;230;p3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sp>
        <p:nvSpPr>
          <p:cNvPr id="231" name="Google Shape;231;p32"/>
          <p:cNvSpPr txBox="1"/>
          <p:nvPr/>
        </p:nvSpPr>
        <p:spPr>
          <a:xfrm>
            <a:off x="1540625" y="3070775"/>
            <a:ext cx="6062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3"/>
              </a:rPr>
              <a:t>https://xgboost.readthedocs.io/en/latest/python/python_api.html#module-xgboost.sklearn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XGBoost는 sklearn에 없다,.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하지만,  sklearn의 클래스를 상속받아,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우리의 pipeline에 넣을 수 있다.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pip install xgboost</a:t>
            </a:r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700" y="1018900"/>
            <a:ext cx="6170551" cy="11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Decision Tree</a:t>
            </a:r>
            <a:endParaRPr/>
          </a:p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075" y="1150525"/>
            <a:ext cx="7447450" cy="34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Decision Tree</a:t>
            </a:r>
            <a:endParaRPr/>
          </a:p>
        </p:txBody>
      </p:sp>
      <p:sp>
        <p:nvSpPr>
          <p:cNvPr id="65" name="Google Shape;65;p1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sp>
        <p:nvSpPr>
          <p:cNvPr id="66" name="Google Shape;66;p10"/>
          <p:cNvSpPr txBox="1"/>
          <p:nvPr/>
        </p:nvSpPr>
        <p:spPr>
          <a:xfrm>
            <a:off x="3071975" y="1375650"/>
            <a:ext cx="3000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u="sng">
                <a:solidFill>
                  <a:schemeClr val="hlink"/>
                </a:solidFill>
                <a:hlinkClick r:id="rId3"/>
              </a:rPr>
              <a:t>https://kr.akinator.com/</a:t>
            </a:r>
            <a:endParaRPr sz="2500"/>
          </a:p>
        </p:txBody>
      </p:sp>
      <p:pic>
        <p:nvPicPr>
          <p:cNvPr id="67" name="Google Shape;6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88" y="885925"/>
            <a:ext cx="8083175" cy="37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Decision Tree</a:t>
            </a:r>
            <a:endParaRPr/>
          </a:p>
        </p:txBody>
      </p:sp>
      <p:sp>
        <p:nvSpPr>
          <p:cNvPr id="73" name="Google Shape;73;p1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sp>
        <p:nvSpPr>
          <p:cNvPr id="74" name="Google Shape;74;p11"/>
          <p:cNvSpPr txBox="1"/>
          <p:nvPr/>
        </p:nvSpPr>
        <p:spPr>
          <a:xfrm>
            <a:off x="3071975" y="1375650"/>
            <a:ext cx="3000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u="sng">
                <a:solidFill>
                  <a:schemeClr val="hlink"/>
                </a:solidFill>
                <a:hlinkClick r:id="rId3"/>
              </a:rPr>
              <a:t>https://kr.akinator.com/</a:t>
            </a:r>
            <a:endParaRPr sz="2500"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925" y="1154125"/>
            <a:ext cx="5070819" cy="29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Decision Tree</a:t>
            </a:r>
            <a:endParaRPr/>
          </a:p>
        </p:txBody>
      </p:sp>
      <p:sp>
        <p:nvSpPr>
          <p:cNvPr id="81" name="Google Shape;81;p1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sp>
        <p:nvSpPr>
          <p:cNvPr id="82" name="Google Shape;82;p12"/>
          <p:cNvSpPr txBox="1"/>
          <p:nvPr/>
        </p:nvSpPr>
        <p:spPr>
          <a:xfrm>
            <a:off x="963100" y="502500"/>
            <a:ext cx="6769200" cy="24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 	 	 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Tree를 결정 짓는 기준이 Information Gain이다. 즉, 순도가 높도록(불순도가 낮도록) Tree를 결정한다. 여러가지 Information Gain 계산법이 있지만, 모두 같은 개념이므로 그 중 Entropy만 배워보도록 하자.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3" name="Google Shape;83;p12"/>
          <p:cNvSpPr txBox="1"/>
          <p:nvPr/>
        </p:nvSpPr>
        <p:spPr>
          <a:xfrm>
            <a:off x="970075" y="956100"/>
            <a:ext cx="2442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Information Gain (IG)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Decision Tree</a:t>
            </a:r>
            <a:endParaRPr/>
          </a:p>
        </p:txBody>
      </p:sp>
      <p:sp>
        <p:nvSpPr>
          <p:cNvPr id="89" name="Google Shape;89;p1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963100" y="502500"/>
            <a:ext cx="6769200" cy="24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 	 	 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Tree를 결정 짓는 기준이 Information Gain이다. 즉, 순도가 높도록(불순도가 낮도록) Tree를 결정한다. 여러가지 Information Gain 계산법이 있지만, 모두 같은 개념이므로 그 중 Entropy만 배워보도록 하자.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970075" y="956100"/>
            <a:ext cx="2442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Information Gain (IG)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700" y="2827400"/>
            <a:ext cx="5990514" cy="19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Decision Tree</a:t>
            </a:r>
            <a:endParaRPr/>
          </a:p>
        </p:txBody>
      </p:sp>
      <p:sp>
        <p:nvSpPr>
          <p:cNvPr id="98" name="Google Shape;98;p1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970075" y="956100"/>
            <a:ext cx="2442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Information Gain (IG)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938" y="1341000"/>
            <a:ext cx="6474077" cy="33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Decision Tree</a:t>
            </a:r>
            <a:endParaRPr/>
          </a:p>
        </p:txBody>
      </p:sp>
      <p:sp>
        <p:nvSpPr>
          <p:cNvPr id="106" name="Google Shape;106;p1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결정트리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970075" y="956100"/>
            <a:ext cx="2442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Information Gain (IG)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463" y="1341000"/>
            <a:ext cx="6429080" cy="334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